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CAA0-4833-4AA9-9737-817C677AC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544C9-1BE8-48C9-9DEA-78FC94250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44700-6422-4E57-8E56-1FFBE049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CCB12-4E95-4932-A489-521615AF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9E2AA-838A-4B54-AB2E-3BE3F1AF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0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3E27-3ACB-44D8-9348-EF5AB550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1C9E0-AF9B-4904-A3DB-EF515CA5C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C44F0-106A-4CC7-B8E4-21834874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80A31-B305-49E0-9AAE-AB008ACD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EA523-DD11-44E1-9BA5-EA208E0F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7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B4E201-87F3-4BFA-A1CA-FDCEB69E6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49A83-3889-4E09-B96A-5DC85CB40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C9F04-9AA0-43BF-95EA-F7AAA28B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3AAC4-F1B4-43D8-B3C2-D12AC5A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3940F-4A21-413B-AEF2-08F0102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6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1A76-5394-4CAC-8A37-CB771360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D580-0BAF-4802-A671-C1151F750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E9AA1-D555-4CE4-9C53-43AA95A8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FB7B-CF69-46FF-B4CD-B77FF9AA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B09D4-4407-49AA-A98B-059BAB79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5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07F3-6961-452C-B63C-76893281C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FC0C7-3558-4FF5-9138-976443536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009EF-9734-43F0-A3BF-99148C08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8637C-0C53-45EE-9426-9C7B5883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EFA2A-5065-43BD-B108-86CAE6CA7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F0326-5B91-45DD-A4C9-A7D6585E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B3838-85F3-465A-9431-046552B9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FA05D-2DBA-4207-B5DD-C94E6D168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07D93-B082-43C9-A8E7-7BC943E9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95013-9D83-4A85-85DD-49D94811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EB4D9-1159-48FC-8EF4-999C47DA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5313-7C1D-4A79-8CEE-599DE901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3F21D-B076-4489-AF98-8D75FD469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EFB2F-DAC9-4A70-8D0F-A98E29E3C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85609-EC01-4880-BD46-1473A84A9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D09EB-87E1-43B8-9645-AA00ECD87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2521B1-CEB7-437F-B26A-D2042B8C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58B82D-420D-4C94-AD10-7D089D48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1D1A-67EF-459D-B41F-55139AF6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A7C9-9434-4674-B659-CAEAC591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6CEC54-FE8F-4CFC-B5CF-0C8BA2BF3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5202E-D5AA-46D7-86FA-A577B2B9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9B29-61F7-4FB6-BB97-A20BC787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18894-5440-4FD0-B91E-B7007A88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7B5A1-C1BE-4463-8D9D-1F93A71B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A680B-EEFB-439B-BD35-30C7648A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5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8342-87A2-4791-8BCA-BDC75156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FDE00-9B6F-40E8-81B2-F3909F779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F6B2B-4DC9-4F18-BF7C-E4BCF1728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4E2D2-1D5C-4E36-A50B-BAE8EED3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F574F-7152-40AD-81BB-1A401C5D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1E2F4-D734-4889-A27E-5C4C803D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6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5619-70FD-46DD-AF2A-C7A54A19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ABEBC6-2FAD-4D36-A3C0-A0436C2A4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38A4F-08C3-4B6C-A3D5-913C9F9C1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B2490-AD18-4E08-8A6B-E5D2BC128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DADD6-A285-400D-9C22-890D3DE9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2760B-1136-454B-BDB3-B31BCEF3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6CE1D-6938-4364-AB1C-63A01D715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E710-09FA-424C-8063-1C908194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8FEFD-B148-4381-A8FF-806A9D62A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15F2-00EC-4909-96AB-50B287BB440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B42C9-E7A8-4B39-9718-B70238CB2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FB4-C828-4181-B7AC-C30B203E4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49B1-E28E-42AB-81B1-3C6B8887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8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562B-6E92-4599-BB4F-44FF1C502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557"/>
            <a:ext cx="9144000" cy="9052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REVIEW UNIT 1-2-3</a:t>
            </a:r>
          </a:p>
        </p:txBody>
      </p:sp>
    </p:spTree>
    <p:extLst>
      <p:ext uri="{BB962C8B-B14F-4D97-AF65-F5344CB8AC3E}">
        <p14:creationId xmlns:p14="http://schemas.microsoft.com/office/powerpoint/2010/main" val="198809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DD3759-34B5-4DB6-A825-6A31DDF9A92C}"/>
              </a:ext>
            </a:extLst>
          </p:cNvPr>
          <p:cNvSpPr txBox="1"/>
          <p:nvPr/>
        </p:nvSpPr>
        <p:spPr>
          <a:xfrm>
            <a:off x="773723" y="422031"/>
            <a:ext cx="10424160" cy="267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Choose the words whose underlined part is pronounced differently from that of the others in each group.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sk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balcon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laundr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                     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eafood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erve                          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ummer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informa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popula</a:t>
            </a:r>
            <a:r>
              <a:rPr lang="en-US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transporta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                         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sten                          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nk                             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wr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sp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king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ching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8A775A-D89F-4143-9D8F-523C8C64C525}"/>
              </a:ext>
            </a:extLst>
          </p:cNvPr>
          <p:cNvSpPr txBox="1"/>
          <p:nvPr/>
        </p:nvSpPr>
        <p:spPr>
          <a:xfrm>
            <a:off x="773723" y="3530991"/>
            <a:ext cx="10424160" cy="298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Choose the word whose main stressed syllable is placed differently from that of the other in each group.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center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basement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garage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kitchen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machine                  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laundry</a:t>
            </a:r>
            <a:r>
              <a:rPr lang="en-US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    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dinner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shopping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delta                        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canal                               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country   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hometown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balcony                  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temperature</a:t>
            </a:r>
            <a:r>
              <a:rPr lang="en-US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    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restaurant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apartment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museum                  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attention</a:t>
            </a:r>
            <a:r>
              <a:rPr lang="en-US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   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secondary                     </a:t>
            </a:r>
            <a:r>
              <a:rPr lang="en-US" sz="1800" b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 </a:t>
            </a:r>
            <a:r>
              <a:rPr lang="en-US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possession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57AEDE-BE8A-4E22-8A8B-EBCC35630517}"/>
              </a:ext>
            </a:extLst>
          </p:cNvPr>
          <p:cNvSpPr txBox="1"/>
          <p:nvPr/>
        </p:nvSpPr>
        <p:spPr>
          <a:xfrm>
            <a:off x="844062" y="407963"/>
            <a:ext cx="8961120" cy="557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Fill in the blanks using the words in the box. </a:t>
            </a: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C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C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My mother goes to the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twice a week.                        </a:t>
            </a:r>
            <a:b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in the countryside and usually has a few houses.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Does your apartment have a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Did you park the car in the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Does your house have a big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      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B: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Yes, it does. We plant trees and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there.</a:t>
            </a:r>
            <a:b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We asked for a hotel room with a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Our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is small and has two bedrooms.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</a:t>
            </a:r>
            <a:r>
              <a:rPr lang="en-US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many big buildings, schools, parks and hospitals.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63722A-F655-461C-820B-EA92FFD37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285657"/>
              </p:ext>
            </p:extLst>
          </p:nvPr>
        </p:nvGraphicFramePr>
        <p:xfrm>
          <a:off x="1069141" y="1026271"/>
          <a:ext cx="10944668" cy="448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887">
                  <a:extLst>
                    <a:ext uri="{9D8B030D-6E8A-4147-A177-3AD203B41FA5}">
                      <a16:colId xmlns:a16="http://schemas.microsoft.com/office/drawing/2014/main" val="4285541137"/>
                    </a:ext>
                  </a:extLst>
                </a:gridCol>
                <a:gridCol w="1144570">
                  <a:extLst>
                    <a:ext uri="{9D8B030D-6E8A-4147-A177-3AD203B41FA5}">
                      <a16:colId xmlns:a16="http://schemas.microsoft.com/office/drawing/2014/main" val="583577134"/>
                    </a:ext>
                  </a:extLst>
                </a:gridCol>
                <a:gridCol w="1112175">
                  <a:extLst>
                    <a:ext uri="{9D8B030D-6E8A-4147-A177-3AD203B41FA5}">
                      <a16:colId xmlns:a16="http://schemas.microsoft.com/office/drawing/2014/main" val="1751136626"/>
                    </a:ext>
                  </a:extLst>
                </a:gridCol>
                <a:gridCol w="1271982">
                  <a:extLst>
                    <a:ext uri="{9D8B030D-6E8A-4147-A177-3AD203B41FA5}">
                      <a16:colId xmlns:a16="http://schemas.microsoft.com/office/drawing/2014/main" val="1229272701"/>
                    </a:ext>
                  </a:extLst>
                </a:gridCol>
                <a:gridCol w="1382120">
                  <a:extLst>
                    <a:ext uri="{9D8B030D-6E8A-4147-A177-3AD203B41FA5}">
                      <a16:colId xmlns:a16="http://schemas.microsoft.com/office/drawing/2014/main" val="3416160786"/>
                    </a:ext>
                  </a:extLst>
                </a:gridCol>
                <a:gridCol w="1088420">
                  <a:extLst>
                    <a:ext uri="{9D8B030D-6E8A-4147-A177-3AD203B41FA5}">
                      <a16:colId xmlns:a16="http://schemas.microsoft.com/office/drawing/2014/main" val="3935976988"/>
                    </a:ext>
                  </a:extLst>
                </a:gridCol>
                <a:gridCol w="1222312">
                  <a:extLst>
                    <a:ext uri="{9D8B030D-6E8A-4147-A177-3AD203B41FA5}">
                      <a16:colId xmlns:a16="http://schemas.microsoft.com/office/drawing/2014/main" val="645976094"/>
                    </a:ext>
                  </a:extLst>
                </a:gridCol>
                <a:gridCol w="870305">
                  <a:extLst>
                    <a:ext uri="{9D8B030D-6E8A-4147-A177-3AD203B41FA5}">
                      <a16:colId xmlns:a16="http://schemas.microsoft.com/office/drawing/2014/main" val="1290101650"/>
                    </a:ext>
                  </a:extLst>
                </a:gridCol>
                <a:gridCol w="1500897">
                  <a:extLst>
                    <a:ext uri="{9D8B030D-6E8A-4147-A177-3AD203B41FA5}">
                      <a16:colId xmlns:a16="http://schemas.microsoft.com/office/drawing/2014/main" val="183748789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balcony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village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yard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garage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city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pool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flowers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gym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apartment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019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82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6D2D82-8D10-4E35-A0C3-158B9FAF1247}"/>
              </a:ext>
            </a:extLst>
          </p:cNvPr>
          <p:cNvSpPr txBox="1"/>
          <p:nvPr/>
        </p:nvSpPr>
        <p:spPr>
          <a:xfrm>
            <a:off x="140675" y="217030"/>
            <a:ext cx="12051325" cy="4102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Read the sentences and underline the correct answers 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My sister often makes </a:t>
            </a:r>
            <a:r>
              <a:rPr lang="en-US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breakfast/ dinne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in the morning.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plates are dirty. I need to do the </a:t>
            </a:r>
            <a:r>
              <a:rPr lang="en-US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shopping/ dishes.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Jenny </a:t>
            </a:r>
            <a:r>
              <a:rPr lang="en-US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makes breakfast/ does the dishes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after eating lunch.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Let’s </a:t>
            </a:r>
            <a:r>
              <a:rPr lang="en-US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clean the bathroom/ eat breakfast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It’s so dirty.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My mom do the </a:t>
            </a:r>
            <a:r>
              <a:rPr lang="en-US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shopping/ laundry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My clothes are always really soft.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We’re out of juice. Can you buy some when you do the</a:t>
            </a:r>
            <a:r>
              <a:rPr lang="en-US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laundry/ shopping?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2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688FA2-EC6E-4E1F-A257-0D0759E8737B}"/>
              </a:ext>
            </a:extLst>
          </p:cNvPr>
          <p:cNvSpPr txBox="1"/>
          <p:nvPr/>
        </p:nvSpPr>
        <p:spPr>
          <a:xfrm>
            <a:off x="773722" y="168428"/>
            <a:ext cx="11029071" cy="6521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 Underline the correct words.</a:t>
            </a:r>
            <a:br>
              <a:rPr lang="en-US" sz="2400" b="1" i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My favorite sport is tennis. </a:t>
            </a: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What’s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mine/ yours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            </a:t>
            </a: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like soccer.</a:t>
            </a:r>
            <a:b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found a bag. Is it 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mine/ yours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                                       </a:t>
            </a: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No, it isn't. My bag is here.</a:t>
            </a:r>
            <a:b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This book isn't my book. 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Mine/Yours 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blue. Is it yours?       </a:t>
            </a: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Yes, it is.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saw a red hat on the table. Isn't 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yours/mine 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red?               </a:t>
            </a: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No, mine is blue.</a:t>
            </a:r>
            <a:b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What's your favorite ice cream? 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Mine/Yours 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chocolate.        </a:t>
            </a: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like chocolate, too.</a:t>
            </a:r>
            <a:b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 you have a ruler? 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Mine/Yours 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at home.                       </a:t>
            </a:r>
          </a:p>
          <a:p>
            <a:pPr marL="0" marR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Sure, here you are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8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EC3E82-2841-41F9-8C11-95DD2DEF9978}"/>
              </a:ext>
            </a:extLst>
          </p:cNvPr>
          <p:cNvSpPr txBox="1"/>
          <p:nvPr/>
        </p:nvSpPr>
        <p:spPr>
          <a:xfrm>
            <a:off x="562708" y="140678"/>
            <a:ext cx="1004433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>
              <a:solidFill>
                <a:srgbClr val="C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i="1" dirty="0">
                <a:solidFill>
                  <a:srgbClr val="0000CC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Fill in the blanks using the phrases in the box.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want to </a:t>
            </a:r>
            <a:r>
              <a:rPr lang="en-US" sz="2000" b="1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shopping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to buy some winter clothes.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Let's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want to go shopping and there's a great restaurant there, too.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It's a beautiful day! Let's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swim in the sea.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She's going to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__________.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It's going to have cheese and tomato on it.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Let's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movie theater.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usually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my friends at school. I can hit the shuttlecock really hard.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My sister and I always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dinner. We really like cartoons.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like to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my friends. My mom only lets me play after I finish my homework.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have milk, flour, eggs, and sugar. Let's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He's going to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his birthday. I need to get him a gift.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It's a lovely day. Let's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garden. It will be delicious!</a:t>
            </a:r>
            <a:b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 like to</a:t>
            </a:r>
            <a:r>
              <a:rPr lang="en-US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 </a:t>
            </a:r>
            <a:r>
              <a:rPr lang="en-US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beach when it's sunny.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0089B8-E72D-42CC-BA81-106F563F0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42987"/>
              </p:ext>
            </p:extLst>
          </p:nvPr>
        </p:nvGraphicFramePr>
        <p:xfrm>
          <a:off x="910345" y="1095911"/>
          <a:ext cx="10044333" cy="1009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718">
                  <a:extLst>
                    <a:ext uri="{9D8B030D-6E8A-4147-A177-3AD203B41FA5}">
                      <a16:colId xmlns:a16="http://schemas.microsoft.com/office/drawing/2014/main" val="2539940267"/>
                    </a:ext>
                  </a:extLst>
                </a:gridCol>
                <a:gridCol w="2799855">
                  <a:extLst>
                    <a:ext uri="{9D8B030D-6E8A-4147-A177-3AD203B41FA5}">
                      <a16:colId xmlns:a16="http://schemas.microsoft.com/office/drawing/2014/main" val="2803483414"/>
                    </a:ext>
                  </a:extLst>
                </a:gridCol>
                <a:gridCol w="2519475">
                  <a:extLst>
                    <a:ext uri="{9D8B030D-6E8A-4147-A177-3AD203B41FA5}">
                      <a16:colId xmlns:a16="http://schemas.microsoft.com/office/drawing/2014/main" val="3788098704"/>
                    </a:ext>
                  </a:extLst>
                </a:gridCol>
                <a:gridCol w="2379285">
                  <a:extLst>
                    <a:ext uri="{9D8B030D-6E8A-4147-A177-3AD203B41FA5}">
                      <a16:colId xmlns:a16="http://schemas.microsoft.com/office/drawing/2014/main" val="16012697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watch TV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have a barbecue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make a cake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have a party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0251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watch a movie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play video games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play badminton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 swimming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869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 shopping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make a pizza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 to the beach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 to the mall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924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382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820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Times New Roman</vt:lpstr>
      <vt:lpstr>Office Theme</vt:lpstr>
      <vt:lpstr>REVIEW UNIT 1-2-3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UNIT 1-2-3</dc:title>
  <dc:creator>Admin</dc:creator>
  <cp:lastModifiedBy>Admin</cp:lastModifiedBy>
  <cp:revision>1</cp:revision>
  <dcterms:created xsi:type="dcterms:W3CDTF">2021-10-30T05:27:12Z</dcterms:created>
  <dcterms:modified xsi:type="dcterms:W3CDTF">2021-10-30T05:34:53Z</dcterms:modified>
</cp:coreProperties>
</file>